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64" r:id="rId5"/>
  </p:sldMasterIdLst>
  <p:sldIdLst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1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4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BD"/>
    <a:srgbClr val="007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33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AB54A-8E75-416B-A2DD-32455FFDB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003"/>
          <a:stretch/>
        </p:blipFill>
        <p:spPr>
          <a:xfrm>
            <a:off x="-1" y="1618488"/>
            <a:ext cx="1362565" cy="3621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3293" y="2597646"/>
            <a:ext cx="6729984" cy="1594626"/>
          </a:xfrm>
          <a:prstGeom prst="rect">
            <a:avLst/>
          </a:prstGeom>
        </p:spPr>
        <p:txBody>
          <a:bodyPr lIns="274320" tIns="45720" rIns="91440" bIns="45720" anchor="ctr"/>
          <a:lstStyle>
            <a:lvl1pPr algn="l">
              <a:defRPr sz="3200" cap="all" baseline="0">
                <a:solidFill>
                  <a:schemeClr val="accent4"/>
                </a:solidFill>
                <a:latin typeface="Arial Narrow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533293" y="4192272"/>
            <a:ext cx="6729984" cy="518507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800" b="0">
                <a:solidFill>
                  <a:schemeClr val="accent4"/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subtitle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5F6974C3-FEDE-4EE0-8365-DF77282B9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3293" y="5099243"/>
            <a:ext cx="6729984" cy="320040"/>
          </a:xfrm>
          <a:prstGeom prst="rect">
            <a:avLst/>
          </a:prstGeom>
        </p:spPr>
        <p:txBody>
          <a:bodyPr lIns="27432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presenter(s)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34241E8-0C99-4680-9AD3-0A719ADF83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3293" y="5487707"/>
            <a:ext cx="4572000" cy="32004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Arial Narrow" pitchFamily="34" charset="0"/>
                <a:cs typeface="Times" panose="02020603050405020304" pitchFamily="18" charset="0"/>
              </a:defRPr>
            </a:lvl1pPr>
            <a:lvl2pPr>
              <a:defRPr sz="1200">
                <a:latin typeface="Times" panose="02020603050405020304" pitchFamily="18" charset="0"/>
                <a:cs typeface="Times" panose="02020603050405020304" pitchFamily="18" charset="0"/>
              </a:defRPr>
            </a:lvl2pPr>
            <a:lvl3pPr>
              <a:defRPr sz="1200">
                <a:latin typeface="Times" panose="02020603050405020304" pitchFamily="18" charset="0"/>
                <a:cs typeface="Times" panose="02020603050405020304" pitchFamily="18" charset="0"/>
              </a:defRPr>
            </a:lvl3pPr>
            <a:lvl4pPr>
              <a:defRPr sz="1200">
                <a:latin typeface="Times" panose="02020603050405020304" pitchFamily="18" charset="0"/>
                <a:cs typeface="Times" panose="02020603050405020304" pitchFamily="18" charset="0"/>
              </a:defRPr>
            </a:lvl4pPr>
            <a:lvl5pPr>
              <a:defRPr sz="1200">
                <a:latin typeface="Times" panose="02020603050405020304" pitchFamily="18" charset="0"/>
                <a:cs typeface="Times" panose="02020603050405020304" pitchFamily="18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61DDECC-F8BD-40BE-9F15-AC4457ED1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0143" y="6281928"/>
            <a:ext cx="1950833" cy="442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 b="0" baseline="0">
                <a:solidFill>
                  <a:schemeClr val="accent4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Click to enter department name</a:t>
            </a:r>
          </a:p>
        </p:txBody>
      </p:sp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85186935-83D7-4812-A305-EF6455579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395" y="377433"/>
            <a:ext cx="1524420" cy="643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84832-4648-4C68-A907-98F155707D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5927" y="479689"/>
            <a:ext cx="1804935" cy="5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4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1">
          <p15:clr>
            <a:srgbClr val="FBAE40"/>
          </p15:clr>
        </p15:guide>
        <p15:guide id="2" pos="5544">
          <p15:clr>
            <a:srgbClr val="FBAE40"/>
          </p15:clr>
        </p15:guide>
        <p15:guide id="3" orient="horz" pos="331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207A18-26DE-4ADC-BD91-70B0DF064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030"/>
          <a:stretch/>
        </p:blipFill>
        <p:spPr>
          <a:xfrm>
            <a:off x="7529413" y="1508760"/>
            <a:ext cx="1614588" cy="38404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9A81B9-375B-4846-BFA2-DD2336F20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488" y="2653372"/>
            <a:ext cx="7772400" cy="1362075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8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6099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2">
          <p15:clr>
            <a:srgbClr val="FBAE40"/>
          </p15:clr>
        </p15:guide>
        <p15:guide id="2" pos="5640">
          <p15:clr>
            <a:srgbClr val="FBAE40"/>
          </p15:clr>
        </p15:guide>
        <p15:guide id="3" orient="horz" pos="3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85D5-1786-459A-8E58-DC87A0285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1ACF6-379F-4B61-9603-0EC469CEE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D23F-9EF7-436B-AB83-A0DBA03FEB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5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6799" y="2656132"/>
            <a:ext cx="4868817" cy="14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713" y="1295401"/>
            <a:ext cx="8710151" cy="5060951"/>
          </a:xfrm>
        </p:spPr>
        <p:txBody>
          <a:bodyPr/>
          <a:lstStyle>
            <a:lvl1pPr>
              <a:defRPr b="0"/>
            </a:lvl1pPr>
            <a:lvl2pPr marL="171450" indent="-171450">
              <a:tabLst/>
              <a:defRPr sz="1800" baseline="0"/>
            </a:lvl2pPr>
            <a:lvl3pPr marL="285750" indent="-114300">
              <a:defRPr sz="1600"/>
            </a:lvl3pPr>
            <a:lvl4pPr marL="457200" indent="-171450">
              <a:buSzPct val="50000"/>
              <a:defRPr sz="1400"/>
            </a:lvl4pPr>
          </a:lstStyle>
          <a:p>
            <a:pPr lvl="1"/>
            <a:r>
              <a:rPr lang="en-US" dirty="0"/>
              <a:t>Click to enter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D134-55ED-42DB-BD32-A7DEF8B7B4BC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57163" y="6557631"/>
            <a:ext cx="2718298" cy="266700"/>
          </a:xfrm>
        </p:spPr>
        <p:txBody>
          <a:bodyPr/>
          <a:lstStyle>
            <a:lvl1pPr>
              <a:defRPr sz="900">
                <a:latin typeface="Arial Narrow" pitchFamily="34" charset="0"/>
              </a:defRPr>
            </a:lvl1pPr>
            <a:lvl2pPr>
              <a:defRPr sz="1000">
                <a:latin typeface="Arial Narrow" pitchFamily="34" charset="0"/>
              </a:defRPr>
            </a:lvl2pPr>
            <a:lvl3pPr>
              <a:defRPr sz="1000">
                <a:latin typeface="Arial Narrow" pitchFamily="34" charset="0"/>
              </a:defRPr>
            </a:lvl3pPr>
            <a:lvl4pPr>
              <a:defRPr sz="1000">
                <a:latin typeface="Arial Narrow" pitchFamily="34" charset="0"/>
              </a:defRPr>
            </a:lvl4pPr>
            <a:lvl5pPr>
              <a:defRPr sz="1000"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Enter DTCC 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266772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AFC5-197B-41AB-971D-C87784267C7D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48136" y="6557631"/>
            <a:ext cx="2965450" cy="266700"/>
          </a:xfrm>
        </p:spPr>
        <p:txBody>
          <a:bodyPr/>
          <a:lstStyle>
            <a:lvl1pPr>
              <a:defRPr sz="900">
                <a:latin typeface="Arial Narrow" pitchFamily="34" charset="0"/>
              </a:defRPr>
            </a:lvl1pPr>
            <a:lvl2pPr>
              <a:defRPr sz="1000">
                <a:latin typeface="Arial Narrow" pitchFamily="34" charset="0"/>
              </a:defRPr>
            </a:lvl2pPr>
            <a:lvl3pPr>
              <a:defRPr sz="1000">
                <a:latin typeface="Arial Narrow" pitchFamily="34" charset="0"/>
              </a:defRPr>
            </a:lvl3pPr>
            <a:lvl4pPr>
              <a:defRPr sz="1000">
                <a:latin typeface="Arial Narrow" pitchFamily="34" charset="0"/>
              </a:defRPr>
            </a:lvl4pPr>
            <a:lvl5pPr>
              <a:defRPr sz="1000"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Enter DTCC Confidentiality level</a:t>
            </a:r>
          </a:p>
        </p:txBody>
      </p:sp>
    </p:spTree>
    <p:extLst>
      <p:ext uri="{BB962C8B-B14F-4D97-AF65-F5344CB8AC3E}">
        <p14:creationId xmlns:p14="http://schemas.microsoft.com/office/powerpoint/2010/main" val="208165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1B54E0-EA00-4624-A72F-834AF0350BDB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380999" y="1161288"/>
            <a:ext cx="8455351" cy="5257800"/>
          </a:xfrm>
          <a:prstGeom prst="rect">
            <a:avLst/>
          </a:prstGeom>
        </p:spPr>
        <p:txBody>
          <a:bodyPr/>
          <a:lstStyle>
            <a:lvl1pPr marL="171450" indent="-171450">
              <a:buSzPct val="100000"/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230188" indent="-230188">
              <a:buFont typeface="Wingdings" panose="05000000000000000000" pitchFamily="2" charset="2"/>
              <a:buChar char=""/>
              <a:defRPr sz="1400">
                <a:solidFill>
                  <a:schemeClr val="tx1"/>
                </a:solidFill>
                <a:latin typeface="+mn-lt"/>
              </a:defRPr>
            </a:lvl2pPr>
            <a:lvl3pPr marL="341313" indent="-179388">
              <a:buSzPct val="100000"/>
              <a:buFont typeface="Arial" panose="020B0604020202020204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512763" indent="-169863"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</a:defRPr>
            </a:lvl4pPr>
            <a:lvl5pPr marL="684213" indent="-169863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8686800" y="6597455"/>
            <a:ext cx="426148" cy="151674"/>
          </a:xfrm>
          <a:prstGeom prst="rect">
            <a:avLst/>
          </a:prstGeom>
        </p:spPr>
        <p:txBody>
          <a:bodyPr anchor="ctr"/>
          <a:lstStyle>
            <a:lvl1pPr>
              <a:defRPr sz="800" b="1">
                <a:solidFill>
                  <a:srgbClr val="E3E431"/>
                </a:solidFill>
              </a:defRPr>
            </a:lvl1pPr>
          </a:lstStyle>
          <a:p>
            <a:fld id="{0E42D23F-9EF7-436B-AB83-A0DBA03FEB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84457-5762-4599-85B8-E61C2FF0671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1000" y="228600"/>
            <a:ext cx="8455351" cy="822960"/>
          </a:xfrm>
          <a:prstGeom prst="rect">
            <a:avLst/>
          </a:prstGeom>
        </p:spPr>
        <p:txBody>
          <a:bodyPr anchor="ctr"/>
          <a:lstStyle>
            <a:lvl1pPr algn="l">
              <a:defRPr sz="26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21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8686800" y="6597455"/>
            <a:ext cx="426148" cy="151674"/>
          </a:xfrm>
          <a:prstGeom prst="rect">
            <a:avLst/>
          </a:prstGeom>
        </p:spPr>
        <p:txBody>
          <a:bodyPr anchor="ctr"/>
          <a:lstStyle>
            <a:lvl1pPr>
              <a:defRPr sz="800" b="1">
                <a:solidFill>
                  <a:srgbClr val="E3E431"/>
                </a:solidFill>
              </a:defRPr>
            </a:lvl1pPr>
          </a:lstStyle>
          <a:p>
            <a:fld id="{0E42D23F-9EF7-436B-AB83-A0DBA03FEB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84457-5762-4599-85B8-E61C2FF0671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1000" y="228600"/>
            <a:ext cx="8455351" cy="822960"/>
          </a:xfrm>
          <a:prstGeom prst="rect">
            <a:avLst/>
          </a:prstGeom>
        </p:spPr>
        <p:txBody>
          <a:bodyPr anchor="ctr"/>
          <a:lstStyle>
            <a:lvl1pPr algn="l">
              <a:defRPr sz="26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8F0D379-BFC3-4088-9619-F99FCC56F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161288"/>
            <a:ext cx="4111626" cy="5257800"/>
          </a:xfrm>
          <a:prstGeom prst="rect">
            <a:avLst/>
          </a:prstGeom>
        </p:spPr>
        <p:txBody>
          <a:bodyPr/>
          <a:lstStyle>
            <a:lvl1pPr marL="171450" indent="-171450">
              <a:buSzPct val="100000"/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230188" indent="-230188">
              <a:buFont typeface="Wingdings" panose="05000000000000000000" pitchFamily="2" charset="2"/>
              <a:buChar char=""/>
              <a:defRPr sz="1400">
                <a:solidFill>
                  <a:schemeClr val="tx1"/>
                </a:solidFill>
                <a:latin typeface="+mn-lt"/>
              </a:defRPr>
            </a:lvl2pPr>
            <a:lvl3pPr marL="341313" indent="-179388">
              <a:buSzPct val="100000"/>
              <a:buFont typeface="Arial" panose="020B0604020202020204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512763" indent="-169863"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</a:defRPr>
            </a:lvl4pPr>
            <a:lvl5pPr marL="684213" indent="-169863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17C0847-1D6A-468C-87DA-B33B1C0BFA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24400" y="1161288"/>
            <a:ext cx="4111626" cy="5257800"/>
          </a:xfrm>
          <a:prstGeom prst="rect">
            <a:avLst/>
          </a:prstGeom>
        </p:spPr>
        <p:txBody>
          <a:bodyPr/>
          <a:lstStyle>
            <a:lvl1pPr marL="171450" indent="-171450">
              <a:buSzPct val="100000"/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230188" indent="-230188">
              <a:buFont typeface="Wingdings" panose="05000000000000000000" pitchFamily="2" charset="2"/>
              <a:buChar char=""/>
              <a:defRPr sz="1400">
                <a:solidFill>
                  <a:schemeClr val="tx1"/>
                </a:solidFill>
                <a:latin typeface="+mn-lt"/>
              </a:defRPr>
            </a:lvl2pPr>
            <a:lvl3pPr marL="341313" indent="-179388">
              <a:buSzPct val="100000"/>
              <a:buFont typeface="Arial" panose="020B0604020202020204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512763" indent="-169863"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</a:defRPr>
            </a:lvl4pPr>
            <a:lvl5pPr marL="684213" indent="-169863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075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8686800" y="6597455"/>
            <a:ext cx="426148" cy="151674"/>
          </a:xfrm>
          <a:prstGeom prst="rect">
            <a:avLst/>
          </a:prstGeom>
        </p:spPr>
        <p:txBody>
          <a:bodyPr anchor="ctr"/>
          <a:lstStyle>
            <a:lvl1pPr>
              <a:defRPr sz="800" b="1">
                <a:solidFill>
                  <a:srgbClr val="E3E431"/>
                </a:solidFill>
              </a:defRPr>
            </a:lvl1pPr>
          </a:lstStyle>
          <a:p>
            <a:fld id="{0E42D23F-9EF7-436B-AB83-A0DBA03FEB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84457-5762-4599-85B8-E61C2FF0671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1000" y="228600"/>
            <a:ext cx="8455351" cy="822960"/>
          </a:xfrm>
          <a:prstGeom prst="rect">
            <a:avLst/>
          </a:prstGeom>
        </p:spPr>
        <p:txBody>
          <a:bodyPr anchor="ctr"/>
          <a:lstStyle>
            <a:lvl1pPr algn="l">
              <a:defRPr sz="26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76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035AA-4993-45B2-AA38-EC7F71BB1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161288"/>
            <a:ext cx="8455351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lvl="0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41313" lvl="2" indent="-17938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dirty="0"/>
              <a:t>Second level</a:t>
            </a:r>
          </a:p>
          <a:p>
            <a:pPr marL="512763" lvl="3" indent="-1698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512763" lvl="3" indent="-1698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512763" lvl="3" indent="-1698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512763" lvl="3" indent="-1698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DA02CA2-1009-478B-8C03-3ED49752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28600"/>
            <a:ext cx="84582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E078672-A7A0-4177-916B-AE98DC360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597455"/>
            <a:ext cx="426148" cy="151674"/>
          </a:xfrm>
          <a:prstGeom prst="rect">
            <a:avLst/>
          </a:prstGeom>
        </p:spPr>
        <p:txBody>
          <a:bodyPr anchor="ctr"/>
          <a:lstStyle>
            <a:lvl1pPr>
              <a:defRPr sz="800" b="1">
                <a:solidFill>
                  <a:srgbClr val="E3E431"/>
                </a:solidFill>
              </a:defRPr>
            </a:lvl1pPr>
          </a:lstStyle>
          <a:p>
            <a:fld id="{0E42D23F-9EF7-436B-AB83-A0DBA03FEB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SIPCMContentMarking" descr="{&quot;HashCode&quot;:-101091367,&quot;Placement&quot;:&quot;Footer&quot;}">
            <a:extLst>
              <a:ext uri="{FF2B5EF4-FFF2-40B4-BE49-F238E27FC236}">
                <a16:creationId xmlns:a16="http://schemas.microsoft.com/office/drawing/2014/main" id="{048D3A40-C325-43FA-B26F-0C2BBBE1096E}"/>
              </a:ext>
            </a:extLst>
          </p:cNvPr>
          <p:cNvSpPr txBox="1"/>
          <p:nvPr userDrawn="1"/>
        </p:nvSpPr>
        <p:spPr>
          <a:xfrm>
            <a:off x="0" y="6608802"/>
            <a:ext cx="1583545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737373"/>
                </a:solidFill>
                <a:latin typeface="Arial" panose="020B0604020202020204" pitchFamily="34" charset="0"/>
              </a:rPr>
              <a:t>DTCC Internal (Green)</a:t>
            </a:r>
            <a:endParaRPr lang="en-US" sz="1000" dirty="0">
              <a:solidFill>
                <a:srgbClr val="73737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5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2" r:id="rId3"/>
    <p:sldLayoutId id="2147483663" r:id="rId4"/>
    <p:sldLayoutId id="2147483670" r:id="rId5"/>
    <p:sldLayoutId id="214748367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i="0" kern="1200">
          <a:solidFill>
            <a:schemeClr val="accent4"/>
          </a:solidFill>
          <a:latin typeface="Arial Narrow" pitchFamily="34" charset="0"/>
          <a:ea typeface="Arial Narrow" pitchFamily="34" charset="0"/>
          <a:cs typeface="Arial Bold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lang="en-US" sz="1600" b="0" i="0" kern="1200" dirty="0" smtClean="0">
          <a:solidFill>
            <a:schemeClr val="tx1"/>
          </a:solidFill>
          <a:latin typeface="+mn-lt"/>
          <a:ea typeface="ヒラギノ角ゴ Pro W3" charset="-128"/>
          <a:cs typeface="Arial"/>
        </a:defRPr>
      </a:lvl1pPr>
      <a:lvl2pPr marL="447675" indent="-2857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latin typeface="+mn-lt"/>
          <a:ea typeface="ヒラギノ角ゴ Pro W3" charset="-128"/>
          <a:cs typeface="Arial"/>
        </a:defRPr>
      </a:lvl2pPr>
      <a:lvl3pPr marL="854075" indent="-228600" algn="l" defTabSz="914400" rtl="0" eaLnBrk="1" latinLnBrk="0" hangingPunct="1">
        <a:lnSpc>
          <a:spcPct val="110000"/>
        </a:lnSpc>
        <a:spcBef>
          <a:spcPts val="600"/>
        </a:spcBef>
        <a:buSzPct val="110000"/>
        <a:buFont typeface="Arial Narrow" pitchFamily="34" charset="0"/>
        <a:buChar char="▪"/>
        <a:defRPr lang="en-US" sz="1400" b="0" i="0" kern="1200" dirty="0" smtClean="0">
          <a:solidFill>
            <a:schemeClr val="tx1"/>
          </a:solidFill>
          <a:latin typeface="+mn-lt"/>
          <a:ea typeface="ヒラギノ角ゴ Pro W3" charset="-128"/>
          <a:cs typeface="Arial"/>
        </a:defRPr>
      </a:lvl3pPr>
      <a:lvl4pPr marL="342900" indent="0" algn="l" defTabSz="914400" rtl="0" eaLnBrk="1" latinLnBrk="0" hangingPunct="1">
        <a:lnSpc>
          <a:spcPct val="110000"/>
        </a:lnSpc>
        <a:spcBef>
          <a:spcPts val="600"/>
        </a:spcBef>
        <a:buSzPct val="100000"/>
        <a:buFont typeface="Arial Narrow" pitchFamily="34" charset="0"/>
        <a:buNone/>
        <a:defRPr lang="en-US" sz="1400" b="0" i="0" kern="1200" baseline="0" dirty="0" smtClean="0">
          <a:solidFill>
            <a:schemeClr val="tx1"/>
          </a:solidFill>
          <a:latin typeface="+mn-lt"/>
          <a:ea typeface="ヒラギノ角ゴ Pro W3" charset="-128"/>
          <a:cs typeface="Arial Bold"/>
        </a:defRPr>
      </a:lvl4pPr>
      <a:lvl5pPr marL="60325" indent="4572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»"/>
        <a:defRPr lang="en-US" sz="1400" b="0" i="0" kern="1200" dirty="0" smtClean="0">
          <a:solidFill>
            <a:schemeClr val="tx1"/>
          </a:solidFill>
          <a:latin typeface="+mj-lt"/>
          <a:ea typeface="ヒラギノ角ゴ Pro W3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69B983-86BB-4185-B89B-4DDEB9E57583}"/>
              </a:ext>
            </a:extLst>
          </p:cNvPr>
          <p:cNvGrpSpPr/>
          <p:nvPr userDrawn="1"/>
        </p:nvGrpSpPr>
        <p:grpSpPr>
          <a:xfrm>
            <a:off x="0" y="6376888"/>
            <a:ext cx="9144000" cy="481112"/>
            <a:chOff x="0" y="6376888"/>
            <a:chExt cx="9144000" cy="48111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BB274FC-8FC9-45D5-A89A-AB22569C461E}"/>
                </a:ext>
              </a:extLst>
            </p:cNvPr>
            <p:cNvSpPr/>
            <p:nvPr/>
          </p:nvSpPr>
          <p:spPr>
            <a:xfrm flipH="1" flipV="1">
              <a:off x="0" y="6376888"/>
              <a:ext cx="9144000" cy="481112"/>
            </a:xfrm>
            <a:custGeom>
              <a:avLst/>
              <a:gdLst>
                <a:gd name="connsiteX0" fmla="*/ 4572000 w 9144000"/>
                <a:gd name="connsiteY0" fmla="*/ 481112 h 481112"/>
                <a:gd name="connsiteX1" fmla="*/ 174150 w 9144000"/>
                <a:gd name="connsiteY1" fmla="*/ 326028 h 481112"/>
                <a:gd name="connsiteX2" fmla="*/ 0 w 9144000"/>
                <a:gd name="connsiteY2" fmla="*/ 311980 h 481112"/>
                <a:gd name="connsiteX3" fmla="*/ 0 w 9144000"/>
                <a:gd name="connsiteY3" fmla="*/ 0 h 481112"/>
                <a:gd name="connsiteX4" fmla="*/ 9144000 w 9144000"/>
                <a:gd name="connsiteY4" fmla="*/ 0 h 481112"/>
                <a:gd name="connsiteX5" fmla="*/ 9144000 w 9144000"/>
                <a:gd name="connsiteY5" fmla="*/ 311981 h 481112"/>
                <a:gd name="connsiteX6" fmla="*/ 8969851 w 9144000"/>
                <a:gd name="connsiteY6" fmla="*/ 326028 h 481112"/>
                <a:gd name="connsiteX7" fmla="*/ 4572000 w 9144000"/>
                <a:gd name="connsiteY7" fmla="*/ 481112 h 4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481112">
                  <a:moveTo>
                    <a:pt x="4572000" y="481112"/>
                  </a:moveTo>
                  <a:cubicBezTo>
                    <a:pt x="3032881" y="481112"/>
                    <a:pt x="1553525" y="426560"/>
                    <a:pt x="174150" y="326028"/>
                  </a:cubicBezTo>
                  <a:lnTo>
                    <a:pt x="0" y="311980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311981"/>
                  </a:lnTo>
                  <a:lnTo>
                    <a:pt x="8969851" y="326028"/>
                  </a:lnTo>
                  <a:cubicBezTo>
                    <a:pt x="7590477" y="426560"/>
                    <a:pt x="6111120" y="481112"/>
                    <a:pt x="4572000" y="481112"/>
                  </a:cubicBezTo>
                  <a:close/>
                </a:path>
              </a:pathLst>
            </a:custGeom>
            <a:solidFill>
              <a:srgbClr val="00395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236538" indent="-227013" algn="ctr" defTabSz="457200" fontAlgn="base">
                <a:lnSpc>
                  <a:spcPct val="110000"/>
                </a:lnSpc>
                <a:spcAft>
                  <a:spcPts val="1200"/>
                </a:spcAft>
                <a:buFont typeface="Arial" pitchFamily="34" charset="0"/>
                <a:buChar char="•"/>
              </a:pPr>
              <a:endParaRPr lang="en-US" dirty="0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061141-2F26-4A4A-9C8C-0E6BA7BC74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0519" y="6597455"/>
              <a:ext cx="621696" cy="151674"/>
            </a:xfrm>
            <a:prstGeom prst="rect">
              <a:avLst/>
            </a:prstGeom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035AA-4993-45B2-AA38-EC7F71BB1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161288"/>
            <a:ext cx="8455351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lvl="0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41313" lvl="2" indent="-179388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</a:pPr>
            <a:r>
              <a:rPr lang="en-US" dirty="0"/>
              <a:t>Second level</a:t>
            </a:r>
          </a:p>
          <a:p>
            <a:pPr marL="512763" lvl="3" indent="-1698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512763" lvl="3" indent="-1698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512763" lvl="3" indent="-1698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512763" lvl="3" indent="-169863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DA02CA2-1009-478B-8C03-3ED49752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28600"/>
            <a:ext cx="84582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B82786A-DF16-48AC-A5B5-765F32A01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597455"/>
            <a:ext cx="426148" cy="151674"/>
          </a:xfrm>
          <a:prstGeom prst="rect">
            <a:avLst/>
          </a:prstGeom>
        </p:spPr>
        <p:txBody>
          <a:bodyPr anchor="ctr"/>
          <a:lstStyle>
            <a:lvl1pPr>
              <a:defRPr sz="800" b="1">
                <a:solidFill>
                  <a:srgbClr val="E3E431"/>
                </a:solidFill>
              </a:defRPr>
            </a:lvl1pPr>
          </a:lstStyle>
          <a:p>
            <a:fld id="{0E42D23F-9EF7-436B-AB83-A0DBA03FEB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SIPCMContentMarking" descr="{&quot;HashCode&quot;:-101091367,&quot;Placement&quot;:&quot;Footer&quot;}">
            <a:extLst>
              <a:ext uri="{FF2B5EF4-FFF2-40B4-BE49-F238E27FC236}">
                <a16:creationId xmlns:a16="http://schemas.microsoft.com/office/drawing/2014/main" id="{B0F4E3AB-2CDA-4861-A5A0-73EBE09CDC25}"/>
              </a:ext>
            </a:extLst>
          </p:cNvPr>
          <p:cNvSpPr txBox="1"/>
          <p:nvPr userDrawn="1"/>
        </p:nvSpPr>
        <p:spPr>
          <a:xfrm>
            <a:off x="0" y="6608802"/>
            <a:ext cx="1583545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737373"/>
                </a:solidFill>
                <a:latin typeface="Arial" panose="020B0604020202020204" pitchFamily="34" charset="0"/>
              </a:rPr>
              <a:t>DTCC Internal (Green)</a:t>
            </a:r>
            <a:endParaRPr lang="en-US" sz="1000" dirty="0">
              <a:solidFill>
                <a:srgbClr val="73737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i="0" kern="1200">
          <a:solidFill>
            <a:schemeClr val="accent4"/>
          </a:solidFill>
          <a:latin typeface="Arial Narrow" pitchFamily="34" charset="0"/>
          <a:ea typeface="Arial Narrow" pitchFamily="34" charset="0"/>
          <a:cs typeface="Arial Bold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lang="en-US" sz="1600" b="0" i="0" kern="1200" dirty="0" smtClean="0">
          <a:solidFill>
            <a:schemeClr val="tx1"/>
          </a:solidFill>
          <a:latin typeface="+mn-lt"/>
          <a:ea typeface="ヒラギノ角ゴ Pro W3" charset="-128"/>
          <a:cs typeface="Arial"/>
        </a:defRPr>
      </a:lvl1pPr>
      <a:lvl2pPr marL="447675" indent="-2857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latin typeface="+mn-lt"/>
          <a:ea typeface="ヒラギノ角ゴ Pro W3" charset="-128"/>
          <a:cs typeface="Arial"/>
        </a:defRPr>
      </a:lvl2pPr>
      <a:lvl3pPr marL="854075" indent="-228600" algn="l" defTabSz="914400" rtl="0" eaLnBrk="1" latinLnBrk="0" hangingPunct="1">
        <a:lnSpc>
          <a:spcPct val="110000"/>
        </a:lnSpc>
        <a:spcBef>
          <a:spcPts val="600"/>
        </a:spcBef>
        <a:buSzPct val="110000"/>
        <a:buFont typeface="Arial Narrow" pitchFamily="34" charset="0"/>
        <a:buChar char="▪"/>
        <a:defRPr lang="en-US" sz="1400" b="0" i="0" kern="1200" dirty="0" smtClean="0">
          <a:solidFill>
            <a:schemeClr val="tx1"/>
          </a:solidFill>
          <a:latin typeface="+mn-lt"/>
          <a:ea typeface="ヒラギノ角ゴ Pro W3" charset="-128"/>
          <a:cs typeface="Arial"/>
        </a:defRPr>
      </a:lvl3pPr>
      <a:lvl4pPr marL="342900" indent="0" algn="l" defTabSz="914400" rtl="0" eaLnBrk="1" latinLnBrk="0" hangingPunct="1">
        <a:lnSpc>
          <a:spcPct val="110000"/>
        </a:lnSpc>
        <a:spcBef>
          <a:spcPts val="600"/>
        </a:spcBef>
        <a:buSzPct val="100000"/>
        <a:buFont typeface="Arial Narrow" pitchFamily="34" charset="0"/>
        <a:buNone/>
        <a:defRPr lang="en-US" sz="1400" b="0" i="0" kern="1200" baseline="0" dirty="0" smtClean="0">
          <a:solidFill>
            <a:schemeClr val="tx1"/>
          </a:solidFill>
          <a:latin typeface="+mn-lt"/>
          <a:ea typeface="ヒラギノ角ゴ Pro W3" charset="-128"/>
          <a:cs typeface="Arial Bold"/>
        </a:defRPr>
      </a:lvl4pPr>
      <a:lvl5pPr marL="60325" indent="4572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»"/>
        <a:defRPr lang="en-US" sz="1400" b="0" i="0" kern="1200" dirty="0" smtClean="0">
          <a:solidFill>
            <a:schemeClr val="tx1"/>
          </a:solidFill>
          <a:latin typeface="+mj-lt"/>
          <a:ea typeface="ヒラギノ角ゴ Pro W3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Insurance &amp; Retirement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CUSIP Profile User Guide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953000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DTCC Confidential - Green</a:t>
            </a:r>
          </a:p>
        </p:txBody>
      </p:sp>
    </p:spTree>
    <p:extLst>
      <p:ext uri="{BB962C8B-B14F-4D97-AF65-F5344CB8AC3E}">
        <p14:creationId xmlns:p14="http://schemas.microsoft.com/office/powerpoint/2010/main" val="264310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CUSIP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9800"/>
            <a:ext cx="82184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4048" y="1051560"/>
            <a:ext cx="6090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 confirmation message appears.  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Continue</a:t>
            </a:r>
            <a:r>
              <a:rPr lang="en-US" sz="1600" dirty="0"/>
              <a:t> to return to the </a:t>
            </a:r>
            <a:r>
              <a:rPr lang="en-US" sz="1600" b="1" dirty="0"/>
              <a:t>Select Transaction Type </a:t>
            </a:r>
            <a:r>
              <a:rPr lang="en-US" sz="1600" dirty="0"/>
              <a:t>screen.</a:t>
            </a:r>
          </a:p>
        </p:txBody>
      </p:sp>
    </p:spTree>
    <p:extLst>
      <p:ext uri="{BB962C8B-B14F-4D97-AF65-F5344CB8AC3E}">
        <p14:creationId xmlns:p14="http://schemas.microsoft.com/office/powerpoint/2010/main" val="348025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CUSIP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4" y="1599974"/>
            <a:ext cx="7523162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048" y="999214"/>
            <a:ext cx="401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Select </a:t>
            </a:r>
            <a:r>
              <a:rPr lang="en-US" sz="1600" b="1" dirty="0"/>
              <a:t>Browse CUSIP </a:t>
            </a:r>
            <a:r>
              <a:rPr lang="en-US" sz="1600" dirty="0"/>
              <a:t>and click </a:t>
            </a:r>
            <a:r>
              <a:rPr lang="en-US" sz="1600" b="1" dirty="0"/>
              <a:t>Submit</a:t>
            </a:r>
            <a:r>
              <a:rPr lang="en-US" sz="1600" dirty="0"/>
              <a:t>.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47" y="3962400"/>
            <a:ext cx="9747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27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CUSIP - Single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29150"/>
            <a:ext cx="75247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06070"/>
            <a:ext cx="9747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9572" y="1051560"/>
            <a:ext cx="663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 browse a single CUSIP, type the </a:t>
            </a:r>
            <a:r>
              <a:rPr lang="en-US" b="1" dirty="0"/>
              <a:t>CUSIP </a:t>
            </a:r>
            <a:r>
              <a:rPr lang="en-US" dirty="0"/>
              <a:t>and click </a:t>
            </a:r>
            <a:r>
              <a:rPr lang="en-US" b="1" dirty="0"/>
              <a:t>Submit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165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CUSIP - Single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014784-3FA9-4245-91E5-77A4930A03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90562" y="1600200"/>
            <a:ext cx="7762875" cy="45656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028" y="968180"/>
            <a:ext cx="6090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The CUSIP is displayed.  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Continue</a:t>
            </a:r>
            <a:r>
              <a:rPr lang="en-US" sz="1600" dirty="0"/>
              <a:t> to return to the </a:t>
            </a:r>
            <a:r>
              <a:rPr lang="en-US" sz="1600" b="1" dirty="0"/>
              <a:t>Select Transaction Type </a:t>
            </a:r>
            <a:r>
              <a:rPr lang="en-US" sz="1600" dirty="0"/>
              <a:t>screen.</a:t>
            </a:r>
          </a:p>
        </p:txBody>
      </p:sp>
    </p:spTree>
    <p:extLst>
      <p:ext uri="{BB962C8B-B14F-4D97-AF65-F5344CB8AC3E}">
        <p14:creationId xmlns:p14="http://schemas.microsoft.com/office/powerpoint/2010/main" val="287524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CUSIP - Multiple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91134"/>
            <a:ext cx="54070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5061" y="1306198"/>
            <a:ext cx="24405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 browse multiple CUSIPs:</a:t>
            </a:r>
          </a:p>
          <a:p>
            <a:endParaRPr lang="en-US" sz="1600" dirty="0"/>
          </a:p>
          <a:p>
            <a:r>
              <a:rPr lang="en-US" sz="1600" dirty="0"/>
              <a:t>Select the </a:t>
            </a:r>
            <a:r>
              <a:rPr lang="en-US" sz="1600" b="1" dirty="0"/>
              <a:t>Carriers</a:t>
            </a:r>
            <a:r>
              <a:rPr lang="en-US" sz="1600" dirty="0"/>
              <a:t> and </a:t>
            </a:r>
            <a:r>
              <a:rPr lang="en-US" sz="1600" b="1" dirty="0"/>
              <a:t>CUSIP Types </a:t>
            </a:r>
            <a:r>
              <a:rPr lang="en-US" sz="1600" dirty="0"/>
              <a:t>you want to browse.</a:t>
            </a:r>
          </a:p>
          <a:p>
            <a:endParaRPr lang="en-US" sz="1600" dirty="0"/>
          </a:p>
          <a:p>
            <a:r>
              <a:rPr lang="en-US" sz="1600" dirty="0"/>
              <a:t>Click </a:t>
            </a:r>
            <a:r>
              <a:rPr lang="en-US" sz="1600" b="1" dirty="0"/>
              <a:t>Submit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050" dirty="0"/>
              <a:t>Note: </a:t>
            </a:r>
            <a:r>
              <a:rPr lang="en-US" sz="1050" b="1" dirty="0"/>
              <a:t>Cancel</a:t>
            </a:r>
            <a:r>
              <a:rPr lang="en-US" sz="1050" dirty="0"/>
              <a:t> brings you back to the </a:t>
            </a:r>
            <a:r>
              <a:rPr lang="en-US" sz="1050" b="1" dirty="0"/>
              <a:t>Select Transaction Type</a:t>
            </a:r>
            <a:r>
              <a:rPr lang="en-US" sz="1050" dirty="0"/>
              <a:t> screen.  </a:t>
            </a:r>
          </a:p>
        </p:txBody>
      </p:sp>
      <p:sp>
        <p:nvSpPr>
          <p:cNvPr id="8" name="Down Arrow 7"/>
          <p:cNvSpPr/>
          <p:nvPr/>
        </p:nvSpPr>
        <p:spPr>
          <a:xfrm>
            <a:off x="3244309" y="2743201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36538" indent="-227013" algn="ctr" defTabSz="457200" fontAlgn="base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  <a:latin typeface="Arial"/>
              <a:ea typeface="ヒラギノ角ゴ Pro W3" charset="-128"/>
              <a:cs typeface="Arial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280807" y="2743201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36538" indent="-227013" algn="ctr" defTabSz="457200" fontAlgn="base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  <a:latin typeface="Arial"/>
              <a:ea typeface="ヒラギノ角ゴ Pro W3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93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CUSIP - Multiple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60F1EDD-D27E-49AB-8D41-B8A011662A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121454" y="1371600"/>
            <a:ext cx="4602162" cy="3663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4811" y="1320642"/>
            <a:ext cx="34813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matched CUSIPs are displayed.</a:t>
            </a:r>
          </a:p>
          <a:p>
            <a:endParaRPr lang="en-US" sz="1600" dirty="0"/>
          </a:p>
          <a:p>
            <a:r>
              <a:rPr lang="en-US" sz="1600" dirty="0"/>
              <a:t>Browse through the multiple pages to view the different CUSIPs.</a:t>
            </a:r>
          </a:p>
          <a:p>
            <a:endParaRPr lang="en-US" sz="1600" dirty="0"/>
          </a:p>
          <a:p>
            <a:r>
              <a:rPr lang="en-US" sz="1600" dirty="0"/>
              <a:t>You can sort the different columns by clicking on the column headings.  You can also download the results to Excel, CSV and/or PDF</a:t>
            </a:r>
          </a:p>
          <a:p>
            <a:endParaRPr lang="en-US" sz="1600" dirty="0"/>
          </a:p>
          <a:p>
            <a:r>
              <a:rPr lang="en-US" sz="1050" dirty="0"/>
              <a:t>Note: </a:t>
            </a:r>
            <a:r>
              <a:rPr lang="en-US" sz="1050" b="1" dirty="0"/>
              <a:t>Continue</a:t>
            </a:r>
            <a:r>
              <a:rPr lang="en-US" sz="1050" dirty="0"/>
              <a:t> brings you back to the </a:t>
            </a:r>
            <a:r>
              <a:rPr lang="en-US" sz="1050" b="1" dirty="0"/>
              <a:t>Select Transaction Type</a:t>
            </a:r>
            <a:r>
              <a:rPr lang="en-US" sz="1050" dirty="0"/>
              <a:t> screen.  </a:t>
            </a:r>
          </a:p>
        </p:txBody>
      </p:sp>
    </p:spTree>
    <p:extLst>
      <p:ext uri="{BB962C8B-B14F-4D97-AF65-F5344CB8AC3E}">
        <p14:creationId xmlns:p14="http://schemas.microsoft.com/office/powerpoint/2010/main" val="314294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CUSIP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1611838"/>
            <a:ext cx="74898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4048" y="1051560"/>
            <a:ext cx="3965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Select </a:t>
            </a:r>
            <a:r>
              <a:rPr lang="en-US" sz="1600" b="1" dirty="0"/>
              <a:t>Update CUSIP </a:t>
            </a:r>
            <a:r>
              <a:rPr lang="en-US" sz="1600" dirty="0"/>
              <a:t>and click </a:t>
            </a:r>
            <a:r>
              <a:rPr lang="en-US" sz="1600" b="1" dirty="0"/>
              <a:t>Submit</a:t>
            </a:r>
            <a:r>
              <a:rPr lang="en-US" sz="1600" dirty="0"/>
              <a:t>. 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84" y="4572000"/>
            <a:ext cx="9699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9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CUSIP - Single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" y="1338262"/>
            <a:ext cx="7491413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12" y="3682523"/>
            <a:ext cx="9699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4322" y="950247"/>
            <a:ext cx="5811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To update a single CUSIP, type the </a:t>
            </a:r>
            <a:r>
              <a:rPr lang="en-US" sz="1600" b="1" dirty="0"/>
              <a:t>CUSIP </a:t>
            </a:r>
            <a:r>
              <a:rPr lang="en-US" sz="1600" dirty="0"/>
              <a:t>and click </a:t>
            </a:r>
            <a:r>
              <a:rPr lang="en-US" sz="1600" b="1" dirty="0"/>
              <a:t>Submit</a:t>
            </a:r>
            <a:r>
              <a:rPr lang="en-US" sz="1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97567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CUSIP - Single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46" y="978624"/>
            <a:ext cx="8273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Change the fields you wish to update. Required fields are indicated by a red asterisk (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dirty="0"/>
              <a:t>).  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Update</a:t>
            </a:r>
            <a:r>
              <a:rPr lang="en-US" sz="1600" dirty="0"/>
              <a:t> and a confirmation window will appear.  Click </a:t>
            </a:r>
            <a:r>
              <a:rPr lang="en-US" sz="1600" b="1" dirty="0"/>
              <a:t>OK </a:t>
            </a:r>
            <a:r>
              <a:rPr lang="en-US" sz="1600" dirty="0"/>
              <a:t>to confirm updates.</a:t>
            </a:r>
          </a:p>
          <a:p>
            <a:r>
              <a:rPr lang="en-US" sz="1600" dirty="0"/>
              <a:t>Note:</a:t>
            </a:r>
            <a:r>
              <a:rPr lang="en-US" sz="1600" b="1" dirty="0"/>
              <a:t> Cancel</a:t>
            </a:r>
            <a:r>
              <a:rPr lang="en-US" sz="1600" dirty="0"/>
              <a:t> brings you back to the </a:t>
            </a:r>
            <a:r>
              <a:rPr lang="en-US" sz="1600" b="1" dirty="0"/>
              <a:t>Select Transaction Type </a:t>
            </a:r>
            <a:r>
              <a:rPr lang="en-US" sz="1600" dirty="0"/>
              <a:t>screen.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2DDC1-176D-41CF-A7F5-25F907B8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94" y="1905000"/>
            <a:ext cx="7666358" cy="441569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CA47297-65FC-4B27-9F43-9256BEF1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5511"/>
            <a:ext cx="2771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7AF9184F-0ED3-4B9D-A874-5CA1D39E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85" y="5808907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50E4B82-4E93-4963-8465-B8587108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6" y="5999603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79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CUSIP - Single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0334"/>
            <a:ext cx="8421687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048" y="1017374"/>
            <a:ext cx="6090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 confirmation message appears.  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Continue</a:t>
            </a:r>
            <a:r>
              <a:rPr lang="en-US" sz="1600" dirty="0"/>
              <a:t> to return to the </a:t>
            </a:r>
            <a:r>
              <a:rPr lang="en-US" sz="1600" b="1" dirty="0"/>
              <a:t>Select Transaction Type </a:t>
            </a:r>
            <a:r>
              <a:rPr lang="en-US" sz="1600" dirty="0"/>
              <a:t>screen.</a:t>
            </a:r>
          </a:p>
        </p:txBody>
      </p:sp>
    </p:spTree>
    <p:extLst>
      <p:ext uri="{BB962C8B-B14F-4D97-AF65-F5344CB8AC3E}">
        <p14:creationId xmlns:p14="http://schemas.microsoft.com/office/powerpoint/2010/main" val="89215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CB2F6C-64E0-4A0D-88ED-7754C06B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455351" cy="8229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This guide will show you how to use the CUSIP Profile web services application. The following tasks will be covered:</a:t>
            </a: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7CDB398-75A2-468F-B6FD-D64AC8EE10D1}"/>
              </a:ext>
            </a:extLst>
          </p:cNvPr>
          <p:cNvSpPr txBox="1">
            <a:spLocks/>
          </p:cNvSpPr>
          <p:nvPr/>
        </p:nvSpPr>
        <p:spPr>
          <a:xfrm>
            <a:off x="381000" y="1676400"/>
            <a:ext cx="841851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1pPr>
            <a:lvl2pPr marL="447675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b="0" i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2pPr>
            <a:lvl3pPr marL="854075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10000"/>
              <a:buFont typeface="Arial Narrow" pitchFamily="34" charset="0"/>
              <a:buChar char="▪"/>
              <a:defRPr lang="en-US" sz="1400" b="0" i="0" kern="12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"/>
              </a:defRPr>
            </a:lvl3pPr>
            <a:lvl4pPr marL="3429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 Narrow" pitchFamily="34" charset="0"/>
              <a:buNone/>
              <a:defRPr lang="en-US" sz="1400" b="0" i="0" kern="1200" baseline="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Arial Bold"/>
              </a:defRPr>
            </a:lvl4pPr>
            <a:lvl5pPr marL="60325" indent="4572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lang="en-US" sz="1400" b="0" i="0" kern="12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Log in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 CUSIP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Browse for CUSIP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Update CUSIP 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Delete CUSIP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Upload CUSIP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CUSIP History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5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CUSIP - Multiple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6294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1172" y="1033059"/>
            <a:ext cx="6693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To update multiple CUSIPs select the CUSIP types you want to search. 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Submit </a:t>
            </a:r>
            <a:r>
              <a:rPr lang="en-US" sz="1600" dirty="0"/>
              <a:t>to find the results that match the selections.</a:t>
            </a:r>
            <a:br>
              <a:rPr lang="en-US" sz="1600" dirty="0"/>
            </a:br>
            <a:endParaRPr lang="en-US" sz="1600" dirty="0"/>
          </a:p>
          <a:p>
            <a:r>
              <a:rPr lang="en-US" sz="1200" dirty="0"/>
              <a:t>Note: </a:t>
            </a:r>
            <a:r>
              <a:rPr lang="en-US" sz="1200" b="1" dirty="0"/>
              <a:t>Cancel</a:t>
            </a:r>
            <a:r>
              <a:rPr lang="en-US" sz="1200" dirty="0"/>
              <a:t> brings you back the </a:t>
            </a:r>
            <a:r>
              <a:rPr lang="en-US" sz="1200" b="1" dirty="0"/>
              <a:t>Select Transaction Type </a:t>
            </a:r>
            <a:r>
              <a:rPr lang="en-US" sz="1200" dirty="0"/>
              <a:t>screen.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70" y="4524301"/>
            <a:ext cx="10541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70" y="5093645"/>
            <a:ext cx="10541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5" y="5870352"/>
            <a:ext cx="10541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92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CUSIP - Multiple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4006A-A0A4-426C-84FD-93D4E9FA89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23094" y="1969187"/>
            <a:ext cx="8010525" cy="4276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970" y="901863"/>
            <a:ext cx="53682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 page with the CUSIP results appears. </a:t>
            </a:r>
          </a:p>
          <a:p>
            <a:r>
              <a:rPr lang="en-US" sz="1600" dirty="0"/>
              <a:t>Select each CUSIP you wish to update and click </a:t>
            </a:r>
            <a:r>
              <a:rPr lang="en-US" sz="1600" b="1" dirty="0"/>
              <a:t>Submit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r>
              <a:rPr lang="en-US" sz="1200" dirty="0"/>
              <a:t>Note: </a:t>
            </a:r>
            <a:r>
              <a:rPr lang="en-US" sz="1200" b="1" dirty="0"/>
              <a:t>Cancel</a:t>
            </a:r>
            <a:r>
              <a:rPr lang="en-US" sz="1200" dirty="0"/>
              <a:t> brings you back the </a:t>
            </a:r>
            <a:r>
              <a:rPr lang="en-US" sz="1200" b="1" dirty="0"/>
              <a:t>Select Transaction Type </a:t>
            </a:r>
            <a:r>
              <a:rPr lang="en-US" sz="1200" dirty="0"/>
              <a:t>screen.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742B94B1-D2B4-4534-9C6E-D56D7D7C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7" y="3802639"/>
            <a:ext cx="10541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DB24D57-F3D8-4948-BFA0-954F3A67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7" y="6050614"/>
            <a:ext cx="10541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297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CUSIP – Multiple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72B43-D995-42B8-B84B-BB8E54A20D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4537" y="2234895"/>
            <a:ext cx="7654925" cy="4035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2031" y="1051560"/>
            <a:ext cx="74622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Click the checkbox and type in the fields you want to update and click </a:t>
            </a:r>
            <a:r>
              <a:rPr lang="en-US" sz="1600" b="1" dirty="0"/>
              <a:t>Update</a:t>
            </a:r>
            <a:r>
              <a:rPr lang="en-US" sz="1600" dirty="0"/>
              <a:t>.   </a:t>
            </a:r>
          </a:p>
          <a:p>
            <a:r>
              <a:rPr lang="en-US" sz="1600" dirty="0"/>
              <a:t>Updated fields will update in all selected CUSIPs.</a:t>
            </a:r>
            <a:br>
              <a:rPr lang="en-US" dirty="0"/>
            </a:br>
            <a:endParaRPr lang="en-US" dirty="0"/>
          </a:p>
          <a:p>
            <a:r>
              <a:rPr lang="en-US" sz="1200" dirty="0"/>
              <a:t>Note: </a:t>
            </a:r>
            <a:r>
              <a:rPr lang="en-US" sz="1200" b="1" dirty="0"/>
              <a:t>Cancel</a:t>
            </a:r>
            <a:r>
              <a:rPr lang="en-US" sz="1200" dirty="0"/>
              <a:t> brings you back the </a:t>
            </a:r>
            <a:r>
              <a:rPr lang="en-US" sz="1200" b="1" dirty="0"/>
              <a:t>Select Transaction Type </a:t>
            </a:r>
            <a:r>
              <a:rPr lang="en-US" sz="1200" dirty="0"/>
              <a:t>screen.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DC3393F-8532-43B1-A991-2AF7CDA0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17" y="6059236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63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CUSIP – Multiple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987770"/>
            <a:ext cx="827722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048" y="1051560"/>
            <a:ext cx="6823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confirmation message appears.  </a:t>
            </a:r>
          </a:p>
          <a:p>
            <a:r>
              <a:rPr lang="en-US" dirty="0"/>
              <a:t>Click </a:t>
            </a:r>
            <a:r>
              <a:rPr lang="en-US" b="1" dirty="0"/>
              <a:t>Continue</a:t>
            </a:r>
            <a:r>
              <a:rPr lang="en-US" dirty="0"/>
              <a:t> to return to the </a:t>
            </a:r>
            <a:r>
              <a:rPr lang="en-US" b="1" dirty="0"/>
              <a:t>Select Transaction Type </a:t>
            </a:r>
            <a:r>
              <a:rPr lang="en-US" dirty="0"/>
              <a:t>screen.</a:t>
            </a:r>
          </a:p>
        </p:txBody>
      </p:sp>
    </p:spTree>
    <p:extLst>
      <p:ext uri="{BB962C8B-B14F-4D97-AF65-F5344CB8AC3E}">
        <p14:creationId xmlns:p14="http://schemas.microsoft.com/office/powerpoint/2010/main" val="167868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CUSIP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1" y="1524482"/>
            <a:ext cx="7786687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048" y="1030024"/>
            <a:ext cx="3887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Select </a:t>
            </a:r>
            <a:r>
              <a:rPr lang="en-US" sz="1600" b="1" dirty="0"/>
              <a:t>Delete CUSIP </a:t>
            </a:r>
            <a:r>
              <a:rPr lang="en-US" sz="1600" dirty="0"/>
              <a:t>and click </a:t>
            </a:r>
            <a:r>
              <a:rPr lang="en-US" sz="1600" b="1" dirty="0"/>
              <a:t>Submit</a:t>
            </a:r>
            <a:r>
              <a:rPr lang="en-US" sz="1600" dirty="0"/>
              <a:t>.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51638"/>
            <a:ext cx="9699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CUSIP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2" y="1905000"/>
            <a:ext cx="82899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602" y="960636"/>
            <a:ext cx="501547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Type the CUSIP you wish to delete and click </a:t>
            </a:r>
            <a:r>
              <a:rPr lang="en-US" sz="1600" b="1" dirty="0"/>
              <a:t>Submit</a:t>
            </a:r>
            <a:r>
              <a:rPr lang="en-US" sz="1600" dirty="0"/>
              <a:t>.</a:t>
            </a:r>
          </a:p>
          <a:p>
            <a:br>
              <a:rPr lang="en-US" sz="1400" dirty="0"/>
            </a:br>
            <a:r>
              <a:rPr lang="en-US" sz="1200" dirty="0"/>
              <a:t>Note: </a:t>
            </a:r>
            <a:r>
              <a:rPr lang="en-US" sz="1200" b="1" dirty="0"/>
              <a:t>Cancel</a:t>
            </a:r>
            <a:r>
              <a:rPr lang="en-US" sz="1200" dirty="0"/>
              <a:t> brings you back the </a:t>
            </a:r>
            <a:r>
              <a:rPr lang="en-US" sz="1200" b="1" dirty="0"/>
              <a:t>Select Transaction Type </a:t>
            </a:r>
            <a:r>
              <a:rPr lang="en-US" sz="1200" dirty="0"/>
              <a:t>screen.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1" y="4283393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5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CUSIP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19CEF5-E6A4-46E6-A59D-BBADBC24EE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2253565"/>
            <a:ext cx="7550150" cy="4000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4048" y="980551"/>
            <a:ext cx="61691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Click </a:t>
            </a:r>
            <a:r>
              <a:rPr lang="en-US" sz="1600" b="1" dirty="0"/>
              <a:t>Delete</a:t>
            </a:r>
            <a:r>
              <a:rPr lang="en-US" sz="1600" dirty="0"/>
              <a:t> to delete the CUSIP.</a:t>
            </a:r>
          </a:p>
          <a:p>
            <a:r>
              <a:rPr lang="en-US" sz="1600" dirty="0"/>
              <a:t>A confirmation window will appear.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OK</a:t>
            </a:r>
            <a:r>
              <a:rPr lang="en-US" sz="1600" dirty="0"/>
              <a:t> to confirm you would like to delete the CUSIP.</a:t>
            </a:r>
            <a:br>
              <a:rPr lang="en-US" sz="1600" dirty="0"/>
            </a:br>
            <a:endParaRPr lang="en-US" sz="1600" dirty="0"/>
          </a:p>
          <a:p>
            <a:r>
              <a:rPr lang="en-US" sz="1200" dirty="0"/>
              <a:t>Note: </a:t>
            </a:r>
            <a:r>
              <a:rPr lang="en-US" sz="1200" b="1" dirty="0"/>
              <a:t>Cancel</a:t>
            </a:r>
            <a:r>
              <a:rPr lang="en-US" sz="1200" dirty="0"/>
              <a:t> brings you back the </a:t>
            </a:r>
            <a:r>
              <a:rPr lang="en-US" sz="1200" b="1" dirty="0"/>
              <a:t>Select Transaction Type </a:t>
            </a:r>
            <a:r>
              <a:rPr lang="en-US" sz="1200" dirty="0"/>
              <a:t>screen.</a:t>
            </a:r>
            <a:endParaRPr lang="en-US" sz="16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5AC75CC-6591-4188-B227-FC523435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67" y="4805344"/>
            <a:ext cx="2352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887B8CB-5DEE-4B9B-8792-A2AC2C7A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07" y="6009032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F0E77981-02F7-479E-A701-3910DD141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11" y="5635560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44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CUSIP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1981200"/>
            <a:ext cx="82899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891" y="1017374"/>
            <a:ext cx="6090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 confirmation message appears.  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Continue</a:t>
            </a:r>
            <a:r>
              <a:rPr lang="en-US" sz="1600" dirty="0"/>
              <a:t> to return to the </a:t>
            </a:r>
            <a:r>
              <a:rPr lang="en-US" sz="1600" b="1" dirty="0"/>
              <a:t>Select Transaction Type </a:t>
            </a:r>
            <a:r>
              <a:rPr lang="en-US" sz="1600" dirty="0"/>
              <a:t>screen.</a:t>
            </a:r>
          </a:p>
        </p:txBody>
      </p:sp>
    </p:spTree>
    <p:extLst>
      <p:ext uri="{BB962C8B-B14F-4D97-AF65-F5344CB8AC3E}">
        <p14:creationId xmlns:p14="http://schemas.microsoft.com/office/powerpoint/2010/main" val="214324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CUSIP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9" y="1598029"/>
            <a:ext cx="840422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5616" y="1000197"/>
            <a:ext cx="3965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Select </a:t>
            </a:r>
            <a:r>
              <a:rPr lang="en-US" sz="1600" b="1" dirty="0"/>
              <a:t>Upload CUSIP </a:t>
            </a:r>
            <a:r>
              <a:rPr lang="en-US" sz="1600" dirty="0"/>
              <a:t>and click </a:t>
            </a:r>
            <a:r>
              <a:rPr lang="en-US" sz="1600" b="1" dirty="0"/>
              <a:t>Submit</a:t>
            </a:r>
            <a:r>
              <a:rPr lang="en-US" sz="1600" dirty="0"/>
              <a:t>. 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94" y="4831766"/>
            <a:ext cx="9699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24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CUSIP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2132"/>
            <a:ext cx="8710613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92" y="2371838"/>
            <a:ext cx="5098211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4048" y="1028215"/>
            <a:ext cx="4515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Click </a:t>
            </a:r>
            <a:r>
              <a:rPr lang="en-US" sz="1600" b="1" dirty="0"/>
              <a:t>Browse</a:t>
            </a:r>
            <a:r>
              <a:rPr lang="en-US" sz="1600" dirty="0"/>
              <a:t> and select the CSV file to upload.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Open</a:t>
            </a:r>
            <a:r>
              <a:rPr lang="en-US" sz="1600" dirty="0"/>
              <a:t> to select the CSV file to upload.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4360" y="1028215"/>
            <a:ext cx="36693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Note: </a:t>
            </a:r>
            <a:r>
              <a:rPr lang="en-US" sz="1200" i="1" dirty="0"/>
              <a:t>To create a CUSIP Profile Upload CSV file, open the file called “CUSIP Profile Upload Template.xls” on the I&amp;RS website under Client Services, then CUSIP Profile section on the CUSIP Information page and follow the procedure. </a:t>
            </a:r>
            <a:endParaRPr lang="en-US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99" y="2642973"/>
            <a:ext cx="4873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42" y="3490637"/>
            <a:ext cx="9699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79" y="4687433"/>
            <a:ext cx="4873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26362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55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DTCC Portal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647825"/>
            <a:ext cx="8710613" cy="4708525"/>
          </a:xfrm>
        </p:spPr>
        <p:txBody>
          <a:bodyPr/>
          <a:lstStyle/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b="1" dirty="0"/>
              <a:t> 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8" y="1384268"/>
            <a:ext cx="7798703" cy="482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048" y="956846"/>
            <a:ext cx="7280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Type in your </a:t>
            </a:r>
            <a:r>
              <a:rPr lang="en-US" sz="1600" b="1" dirty="0"/>
              <a:t>User ID </a:t>
            </a:r>
            <a:r>
              <a:rPr lang="en-US" sz="1600" dirty="0"/>
              <a:t>and </a:t>
            </a:r>
            <a:r>
              <a:rPr lang="en-US" sz="1600" b="1" dirty="0"/>
              <a:t>Password</a:t>
            </a:r>
            <a:r>
              <a:rPr lang="en-US" sz="1600" dirty="0"/>
              <a:t> and click </a:t>
            </a:r>
            <a:r>
              <a:rPr lang="en-US" sz="1600" b="1" dirty="0"/>
              <a:t>Login</a:t>
            </a:r>
            <a:r>
              <a:rPr lang="en-US" sz="1600" dirty="0"/>
              <a:t> to enter DTCC portal</a:t>
            </a:r>
          </a:p>
        </p:txBody>
      </p:sp>
    </p:spTree>
    <p:extLst>
      <p:ext uri="{BB962C8B-B14F-4D97-AF65-F5344CB8AC3E}">
        <p14:creationId xmlns:p14="http://schemas.microsoft.com/office/powerpoint/2010/main" val="2651229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CUSIP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9" y="2426849"/>
            <a:ext cx="87106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96765"/>
            <a:ext cx="27717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4048" y="1051560"/>
            <a:ext cx="591687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Click the</a:t>
            </a:r>
            <a:r>
              <a:rPr lang="en-US" sz="1600" b="1" dirty="0"/>
              <a:t> Upload </a:t>
            </a:r>
            <a:r>
              <a:rPr lang="en-US" sz="1600" dirty="0"/>
              <a:t>button and a confirmation window will appear.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OK </a:t>
            </a:r>
            <a:r>
              <a:rPr lang="en-US" sz="1600" dirty="0"/>
              <a:t>to confirm that you want to upload the file.</a:t>
            </a:r>
            <a:br>
              <a:rPr lang="en-US" sz="1600" dirty="0"/>
            </a:br>
            <a:endParaRPr lang="en-US" sz="1600" dirty="0"/>
          </a:p>
          <a:p>
            <a:r>
              <a:rPr lang="en-US" sz="1200" dirty="0"/>
              <a:t>Note: </a:t>
            </a:r>
            <a:r>
              <a:rPr lang="en-US" sz="1200" b="1" dirty="0"/>
              <a:t>Cancel</a:t>
            </a:r>
            <a:r>
              <a:rPr lang="en-US" sz="1200" dirty="0"/>
              <a:t> brings you back the </a:t>
            </a:r>
            <a:r>
              <a:rPr lang="en-US" sz="1200" b="1" dirty="0"/>
              <a:t>Select Transaction Type </a:t>
            </a:r>
            <a:r>
              <a:rPr lang="en-US" sz="1200" dirty="0"/>
              <a:t>screen.</a:t>
            </a:r>
          </a:p>
          <a:p>
            <a:r>
              <a:rPr lang="en-US" sz="1600" dirty="0"/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2" y="4277108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5399955"/>
            <a:ext cx="1054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473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CUSIP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92229"/>
            <a:ext cx="824865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048" y="1077021"/>
            <a:ext cx="6090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 confirmation message appears.  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Continue</a:t>
            </a:r>
            <a:r>
              <a:rPr lang="en-US" sz="1600" dirty="0"/>
              <a:t> to return to the </a:t>
            </a:r>
            <a:r>
              <a:rPr lang="en-US" sz="1600" b="1" dirty="0"/>
              <a:t>Select Transaction Type </a:t>
            </a:r>
            <a:r>
              <a:rPr lang="en-US" sz="1600" dirty="0"/>
              <a:t>screen.</a:t>
            </a:r>
          </a:p>
        </p:txBody>
      </p:sp>
    </p:spTree>
    <p:extLst>
      <p:ext uri="{BB962C8B-B14F-4D97-AF65-F5344CB8AC3E}">
        <p14:creationId xmlns:p14="http://schemas.microsoft.com/office/powerpoint/2010/main" val="1038734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CUSIP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27" y="719931"/>
            <a:ext cx="5657850" cy="541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1295400"/>
            <a:ext cx="2403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CUSIPs are rejected, the following screen appears.  </a:t>
            </a:r>
          </a:p>
        </p:txBody>
      </p:sp>
    </p:spTree>
    <p:extLst>
      <p:ext uri="{BB962C8B-B14F-4D97-AF65-F5344CB8AC3E}">
        <p14:creationId xmlns:p14="http://schemas.microsoft.com/office/powerpoint/2010/main" val="5331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CUSIP History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2" y="1600200"/>
            <a:ext cx="8180388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1720" y="1052416"/>
            <a:ext cx="3978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Select </a:t>
            </a:r>
            <a:r>
              <a:rPr lang="en-US" sz="1600" b="1" dirty="0"/>
              <a:t>CUSIP History </a:t>
            </a:r>
            <a:r>
              <a:rPr lang="en-US" sz="1600" dirty="0"/>
              <a:t>and click </a:t>
            </a:r>
            <a:r>
              <a:rPr lang="en-US" sz="1600" b="1" dirty="0"/>
              <a:t>Submit</a:t>
            </a:r>
            <a:r>
              <a:rPr lang="en-US" sz="1600" dirty="0"/>
              <a:t>. 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1763"/>
            <a:ext cx="9699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191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CUSIP History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2286000"/>
            <a:ext cx="871061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329" y="943571"/>
            <a:ext cx="635225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Type the </a:t>
            </a:r>
            <a:r>
              <a:rPr lang="en-US" sz="1600" b="1" dirty="0"/>
              <a:t>CUSIP</a:t>
            </a:r>
            <a:r>
              <a:rPr lang="en-US" sz="1600" dirty="0"/>
              <a:t> or click the arrow to open the </a:t>
            </a:r>
            <a:r>
              <a:rPr lang="en-US" sz="1600" b="1" dirty="0"/>
              <a:t>CUSIP List </a:t>
            </a:r>
            <a:r>
              <a:rPr lang="en-US" sz="1600" dirty="0"/>
              <a:t>window.  </a:t>
            </a:r>
          </a:p>
          <a:p>
            <a:r>
              <a:rPr lang="en-US" sz="1600" dirty="0"/>
              <a:t>Click the </a:t>
            </a:r>
            <a:r>
              <a:rPr lang="en-US" sz="1600" b="1" dirty="0"/>
              <a:t>Description </a:t>
            </a:r>
            <a:r>
              <a:rPr lang="en-US" sz="1600" dirty="0"/>
              <a:t>name of the CUSIP you want to select.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Submit</a:t>
            </a:r>
            <a:r>
              <a:rPr lang="en-US" sz="1600" dirty="0"/>
              <a:t> to search the history of that CUSIP.</a:t>
            </a:r>
            <a:br>
              <a:rPr lang="en-US" sz="1600" dirty="0"/>
            </a:br>
            <a:endParaRPr lang="en-US" sz="1600" dirty="0"/>
          </a:p>
          <a:p>
            <a:r>
              <a:rPr lang="en-US" sz="1200" dirty="0"/>
              <a:t>Note: </a:t>
            </a:r>
            <a:r>
              <a:rPr lang="en-US" sz="1200" b="1" dirty="0"/>
              <a:t>Cancel</a:t>
            </a:r>
            <a:r>
              <a:rPr lang="en-US" sz="1200" dirty="0"/>
              <a:t> brings you back the Select Transaction Type screen.</a:t>
            </a:r>
          </a:p>
          <a:p>
            <a:endParaRPr lang="en-US" sz="1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23" y="3076095"/>
            <a:ext cx="4873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76095"/>
            <a:ext cx="4873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8" y="4281706"/>
            <a:ext cx="10541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97" y="2412534"/>
            <a:ext cx="4873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2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CUSIP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33892-C1BA-4FE0-B1B6-1212963D70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287" y="1981200"/>
            <a:ext cx="8353425" cy="42592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048" y="1001669"/>
            <a:ext cx="73468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first row in the CUSIP history is the most recent update. </a:t>
            </a:r>
          </a:p>
          <a:p>
            <a:r>
              <a:rPr lang="en-US" sz="1600" dirty="0"/>
              <a:t>If the first row is empty, the CUSIP has been deleted.</a:t>
            </a:r>
          </a:p>
          <a:p>
            <a:r>
              <a:rPr lang="en-US" sz="1600" dirty="0"/>
              <a:t>The bottom row is the original CUSIP.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7A719EE-8EE1-4EAD-A35F-1FD5D5DC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63" y="5498042"/>
            <a:ext cx="10541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C7A027A-435B-40EB-A350-8750460B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63" y="4136544"/>
            <a:ext cx="10541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8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dirty="0"/>
            </a:b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868" y="1684619"/>
            <a:ext cx="7298263" cy="455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7812" y="1014059"/>
            <a:ext cx="815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Click the Insurance &amp; Retirement Services tile or the Insurance &amp; Retirement Services PSE – Portal tile for Test.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E1360208-7C8D-4C63-975D-851B751E11AA}"/>
              </a:ext>
            </a:extLst>
          </p:cNvPr>
          <p:cNvSpPr txBox="1">
            <a:spLocks/>
          </p:cNvSpPr>
          <p:nvPr/>
        </p:nvSpPr>
        <p:spPr>
          <a:xfrm>
            <a:off x="533400" y="381000"/>
            <a:ext cx="8455351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600" b="1" i="0" kern="1200" cap="none" baseline="0">
                <a:solidFill>
                  <a:schemeClr val="accent4"/>
                </a:solidFill>
                <a:latin typeface="Arial Narrow" pitchFamily="34" charset="0"/>
                <a:ea typeface="Arial Narrow" pitchFamily="34" charset="0"/>
                <a:cs typeface="Arial Bold"/>
              </a:defRPr>
            </a:lvl1pPr>
          </a:lstStyle>
          <a:p>
            <a:r>
              <a:rPr lang="en-US" dirty="0"/>
              <a:t>Accessing the I&amp;RS Dashboard</a:t>
            </a:r>
          </a:p>
        </p:txBody>
      </p:sp>
    </p:spTree>
    <p:extLst>
      <p:ext uri="{BB962C8B-B14F-4D97-AF65-F5344CB8AC3E}">
        <p14:creationId xmlns:p14="http://schemas.microsoft.com/office/powerpoint/2010/main" val="257787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CUSIP Profile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4" y="1600200"/>
            <a:ext cx="757571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151" y="1096355"/>
            <a:ext cx="4769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Click the CUSIP Profile Icon</a:t>
            </a:r>
          </a:p>
        </p:txBody>
      </p:sp>
      <p:sp>
        <p:nvSpPr>
          <p:cNvPr id="7" name="Down Arrow 6"/>
          <p:cNvSpPr/>
          <p:nvPr/>
        </p:nvSpPr>
        <p:spPr>
          <a:xfrm>
            <a:off x="1676400" y="3810000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36538" indent="-227013" algn="ctr" defTabSz="457200" fontAlgn="base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  <a:latin typeface="Arial"/>
              <a:ea typeface="ヒラギノ角ゴ Pro W3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79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Identification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524000"/>
            <a:ext cx="74549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4048" y="997501"/>
            <a:ext cx="7461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Select DTCC participant number from the dropdown and click submit</a:t>
            </a:r>
          </a:p>
        </p:txBody>
      </p:sp>
    </p:spTree>
    <p:extLst>
      <p:ext uri="{BB962C8B-B14F-4D97-AF65-F5344CB8AC3E}">
        <p14:creationId xmlns:p14="http://schemas.microsoft.com/office/powerpoint/2010/main" val="32966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Transaction Type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" y="1477814"/>
            <a:ext cx="7456488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8055" y="1051560"/>
            <a:ext cx="7455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Select a transaction type and click submit</a:t>
            </a:r>
          </a:p>
        </p:txBody>
      </p:sp>
    </p:spTree>
    <p:extLst>
      <p:ext uri="{BB962C8B-B14F-4D97-AF65-F5344CB8AC3E}">
        <p14:creationId xmlns:p14="http://schemas.microsoft.com/office/powerpoint/2010/main" val="175487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CUSIP</a:t>
            </a:r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16038"/>
            <a:ext cx="7524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048" y="1052006"/>
            <a:ext cx="3495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Select </a:t>
            </a:r>
            <a:r>
              <a:rPr lang="en-US" sz="1600" b="1" dirty="0"/>
              <a:t>Add CUSIP </a:t>
            </a:r>
            <a:r>
              <a:rPr lang="en-US" sz="1600" dirty="0"/>
              <a:t>and click </a:t>
            </a:r>
            <a:r>
              <a:rPr lang="en-US" sz="1600" b="1" dirty="0"/>
              <a:t>Submit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1691830" y="4154651"/>
            <a:ext cx="978408" cy="14192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36538" indent="-227013" algn="ctr" defTabSz="457200" fontAlgn="base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Arial"/>
              <a:ea typeface="ヒラギノ角ゴ Pro W3" charset="-128"/>
              <a:cs typeface="Arial"/>
            </a:endParaRPr>
          </a:p>
        </p:txBody>
      </p:sp>
      <p:sp>
        <p:nvSpPr>
          <p:cNvPr id="11" name="Left Arrow 11">
            <a:extLst>
              <a:ext uri="{FF2B5EF4-FFF2-40B4-BE49-F238E27FC236}">
                <a16:creationId xmlns:a16="http://schemas.microsoft.com/office/drawing/2014/main" id="{6B6B9705-2122-4352-B129-452AF4652061}"/>
              </a:ext>
            </a:extLst>
          </p:cNvPr>
          <p:cNvSpPr/>
          <p:nvPr/>
        </p:nvSpPr>
        <p:spPr>
          <a:xfrm>
            <a:off x="1524000" y="5313919"/>
            <a:ext cx="978408" cy="14192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36538" indent="-227013" algn="ctr" defTabSz="457200" fontAlgn="base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Arial"/>
              <a:ea typeface="ヒラギノ角ゴ Pro W3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53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7510-B157-40C9-A691-63AFD434B7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CUSIP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00CA0AA-DADA-4C4C-8D26-669360E78A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0106" y="2554802"/>
            <a:ext cx="7443788" cy="373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048" y="930215"/>
            <a:ext cx="81004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Fill out the desired fields.  Required fields are indicated by a red asterisk (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dirty="0"/>
              <a:t>).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Add</a:t>
            </a:r>
            <a:r>
              <a:rPr lang="en-US" sz="1600" dirty="0"/>
              <a:t> to add the CUISP.</a:t>
            </a:r>
          </a:p>
          <a:p>
            <a:r>
              <a:rPr lang="en-US" sz="1600" dirty="0"/>
              <a:t>A confirmation window will appear</a:t>
            </a:r>
          </a:p>
          <a:p>
            <a:r>
              <a:rPr lang="en-US" sz="1600" dirty="0"/>
              <a:t>Click </a:t>
            </a:r>
            <a:r>
              <a:rPr lang="en-US" sz="1600" b="1" dirty="0"/>
              <a:t>Ok</a:t>
            </a:r>
            <a:r>
              <a:rPr lang="en-US" sz="1600" dirty="0"/>
              <a:t> to confirm</a:t>
            </a:r>
            <a:br>
              <a:rPr lang="en-US" sz="1600" dirty="0"/>
            </a:br>
            <a:endParaRPr lang="en-US" sz="1600" dirty="0"/>
          </a:p>
          <a:p>
            <a:r>
              <a:rPr lang="en-US" sz="1400" dirty="0"/>
              <a:t>Note: </a:t>
            </a:r>
            <a:r>
              <a:rPr lang="en-US" sz="1400" b="1" dirty="0"/>
              <a:t>Reset</a:t>
            </a:r>
            <a:r>
              <a:rPr lang="en-US" sz="1400" dirty="0"/>
              <a:t> clears all the fields and </a:t>
            </a:r>
            <a:r>
              <a:rPr lang="en-US" sz="1400" b="1" dirty="0"/>
              <a:t>Cancel</a:t>
            </a:r>
            <a:r>
              <a:rPr lang="en-US" sz="1400" dirty="0"/>
              <a:t> brings you back to the </a:t>
            </a:r>
            <a:r>
              <a:rPr lang="en-US" sz="1400" b="1" dirty="0"/>
              <a:t>Select Transaction Type </a:t>
            </a:r>
            <a:r>
              <a:rPr lang="en-US" sz="1400" dirty="0"/>
              <a:t>screen.</a:t>
            </a:r>
          </a:p>
        </p:txBody>
      </p:sp>
      <p:sp>
        <p:nvSpPr>
          <p:cNvPr id="21" name="Right Arrow 8">
            <a:extLst>
              <a:ext uri="{FF2B5EF4-FFF2-40B4-BE49-F238E27FC236}">
                <a16:creationId xmlns:a16="http://schemas.microsoft.com/office/drawing/2014/main" id="{A12DB89A-E33F-4BAE-ADE0-BDB604C1C4B4}"/>
              </a:ext>
            </a:extLst>
          </p:cNvPr>
          <p:cNvSpPr/>
          <p:nvPr/>
        </p:nvSpPr>
        <p:spPr>
          <a:xfrm>
            <a:off x="1143000" y="6106485"/>
            <a:ext cx="1056045" cy="242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36538" indent="-227013" algn="ctr" defTabSz="457200" fontAlgn="base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Arial"/>
              <a:ea typeface="ヒラギノ角ゴ Pro W3" charset="-128"/>
              <a:cs typeface="Arial"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0A235EA6-9D30-4317-BF30-D1EB2A60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59" y="5033819"/>
            <a:ext cx="2600325" cy="10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13">
            <a:extLst>
              <a:ext uri="{FF2B5EF4-FFF2-40B4-BE49-F238E27FC236}">
                <a16:creationId xmlns:a16="http://schemas.microsoft.com/office/drawing/2014/main" id="{9A6EE0ED-FF7E-4CDF-8691-B67C020D193F}"/>
              </a:ext>
            </a:extLst>
          </p:cNvPr>
          <p:cNvSpPr/>
          <p:nvPr/>
        </p:nvSpPr>
        <p:spPr>
          <a:xfrm>
            <a:off x="4942245" y="5785674"/>
            <a:ext cx="1056045" cy="242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36538" indent="-227013" algn="ctr" defTabSz="457200" fontAlgn="base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Arial"/>
              <a:ea typeface="ヒラギノ角ゴ Pro W3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85157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itle">
  <a:themeElements>
    <a:clrScheme name="DTCC 2020 Colors">
      <a:dk1>
        <a:srgbClr val="000000"/>
      </a:dk1>
      <a:lt1>
        <a:srgbClr val="FFFFFF"/>
      </a:lt1>
      <a:dk2>
        <a:srgbClr val="003956"/>
      </a:dk2>
      <a:lt2>
        <a:srgbClr val="0096D6"/>
      </a:lt2>
      <a:accent1>
        <a:srgbClr val="00B0AD"/>
      </a:accent1>
      <a:accent2>
        <a:srgbClr val="E85F43"/>
      </a:accent2>
      <a:accent3>
        <a:srgbClr val="7AC143"/>
      </a:accent3>
      <a:accent4>
        <a:srgbClr val="F78E1E"/>
      </a:accent4>
      <a:accent5>
        <a:srgbClr val="A0285A"/>
      </a:accent5>
      <a:accent6>
        <a:srgbClr val="4F195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wrap="square" rtlCol="0" anchor="ctr">
        <a:noAutofit/>
      </a:bodyPr>
      <a:lstStyle>
        <a:defPPr marL="236538" indent="-227013" algn="ctr" defTabSz="457200" fontAlgn="base">
          <a:lnSpc>
            <a:spcPct val="110000"/>
          </a:lnSpc>
          <a:spcAft>
            <a:spcPts val="1200"/>
          </a:spcAft>
          <a:buFont typeface="Arial" pitchFamily="34" charset="0"/>
          <a:buChar char="•"/>
          <a:defRPr dirty="0" smtClean="0">
            <a:solidFill>
              <a:schemeClr val="bg1"/>
            </a:solidFill>
            <a:latin typeface="Arial"/>
            <a:ea typeface="ヒラギノ角ゴ Pro W3" charset="-128"/>
            <a:cs typeface="Arial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dirty="0" smtClean="0">
            <a:latin typeface="Arial Narrow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8" id="{990AC8FA-86C1-479D-8063-47057DE104EE}" vid="{C8A1462F-A363-4CE8-B491-0761A83A2C28}"/>
    </a:ext>
  </a:extLst>
</a:theme>
</file>

<file path=ppt/theme/theme2.xml><?xml version="1.0" encoding="utf-8"?>
<a:theme xmlns:a="http://schemas.openxmlformats.org/drawingml/2006/main" name="Master Content">
  <a:themeElements>
    <a:clrScheme name="DTCC 2020 Colors">
      <a:dk1>
        <a:srgbClr val="000000"/>
      </a:dk1>
      <a:lt1>
        <a:srgbClr val="FFFFFF"/>
      </a:lt1>
      <a:dk2>
        <a:srgbClr val="003956"/>
      </a:dk2>
      <a:lt2>
        <a:srgbClr val="0096D6"/>
      </a:lt2>
      <a:accent1>
        <a:srgbClr val="00B0AD"/>
      </a:accent1>
      <a:accent2>
        <a:srgbClr val="E85F43"/>
      </a:accent2>
      <a:accent3>
        <a:srgbClr val="7AC143"/>
      </a:accent3>
      <a:accent4>
        <a:srgbClr val="F78E1E"/>
      </a:accent4>
      <a:accent5>
        <a:srgbClr val="A0285A"/>
      </a:accent5>
      <a:accent6>
        <a:srgbClr val="4F195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wrap="square" rtlCol="0" anchor="ctr">
        <a:noAutofit/>
      </a:bodyPr>
      <a:lstStyle>
        <a:defPPr marL="236538" indent="-227013" algn="ctr" defTabSz="457200" fontAlgn="base">
          <a:lnSpc>
            <a:spcPct val="110000"/>
          </a:lnSpc>
          <a:spcAft>
            <a:spcPts val="1200"/>
          </a:spcAft>
          <a:buFont typeface="Arial" pitchFamily="34" charset="0"/>
          <a:buChar char="•"/>
          <a:defRPr dirty="0" smtClean="0">
            <a:solidFill>
              <a:schemeClr val="bg1"/>
            </a:solidFill>
            <a:latin typeface="Arial"/>
            <a:ea typeface="ヒラギノ角ゴ Pro W3" charset="-128"/>
            <a:cs typeface="Arial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dirty="0" smtClean="0">
            <a:latin typeface="Arial Narrow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8" id="{990AC8FA-86C1-479D-8063-47057DE104EE}" vid="{95F0A93D-8102-4F85-8268-7B7B266F5AC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25D41063879448B34CBEF85B9A8AA" ma:contentTypeVersion="3" ma:contentTypeDescription="Create a new document." ma:contentTypeScope="" ma:versionID="fd73c9166e070f780f0dbcafb0d1392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94058c2a45bc2b97db111a5699d74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23E55-CD7D-4AFC-A8AE-08DBB82F908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89B8FAB-20A2-4E34-98D3-DE5E8AEB1E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25D12-0166-446C-900E-E2FE12C68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DTCC_Branded_Templates-Powerpoint_Template-Wealth_Mgmt_Svcs-Classic</Template>
  <TotalTime>33</TotalTime>
  <Words>957</Words>
  <Application>Microsoft Office PowerPoint</Application>
  <PresentationFormat>On-screen Show (4:3)</PresentationFormat>
  <Paragraphs>163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Courier New</vt:lpstr>
      <vt:lpstr>Times</vt:lpstr>
      <vt:lpstr>Wingdings</vt:lpstr>
      <vt:lpstr>Master Title</vt:lpstr>
      <vt:lpstr>Master Content</vt:lpstr>
      <vt:lpstr>Insurance &amp; Retirement Services</vt:lpstr>
      <vt:lpstr>This guide will show you how to use the CUSIP Profile web services application. The following tasks will be covered:</vt:lpstr>
      <vt:lpstr>Logging In To The DTCC Portal</vt:lpstr>
      <vt:lpstr> </vt:lpstr>
      <vt:lpstr>Accessing CUSIP Profile</vt:lpstr>
      <vt:lpstr>Participant Identification</vt:lpstr>
      <vt:lpstr>Select Transaction Type</vt:lpstr>
      <vt:lpstr>Add CUSIP</vt:lpstr>
      <vt:lpstr>Add CUSIP</vt:lpstr>
      <vt:lpstr>Add CUSIP</vt:lpstr>
      <vt:lpstr>Browse CUSIP</vt:lpstr>
      <vt:lpstr>Browse CUSIP - Single</vt:lpstr>
      <vt:lpstr>Browse CUSIP - Single</vt:lpstr>
      <vt:lpstr>Browse CUSIP - Multiple</vt:lpstr>
      <vt:lpstr>Browse CUSIP - Multiple</vt:lpstr>
      <vt:lpstr>Update CUSIP</vt:lpstr>
      <vt:lpstr>Update CUSIP - Single</vt:lpstr>
      <vt:lpstr>Update CUSIP - Single</vt:lpstr>
      <vt:lpstr>Update CUSIP - Single</vt:lpstr>
      <vt:lpstr>Update CUSIP - Multiple</vt:lpstr>
      <vt:lpstr>Update CUSIP - Multiple</vt:lpstr>
      <vt:lpstr>Update CUSIP – Multiple </vt:lpstr>
      <vt:lpstr>Update CUSIP – Multiple </vt:lpstr>
      <vt:lpstr>Delete CUSIP</vt:lpstr>
      <vt:lpstr>Delete CUSIP</vt:lpstr>
      <vt:lpstr>Delete CUSIP</vt:lpstr>
      <vt:lpstr>Delete CUSIP</vt:lpstr>
      <vt:lpstr>Upload CUSIP</vt:lpstr>
      <vt:lpstr>Upload CUSIP</vt:lpstr>
      <vt:lpstr>Upload CUSIP</vt:lpstr>
      <vt:lpstr>Upload CUSIP</vt:lpstr>
      <vt:lpstr>Upload CUSIP</vt:lpstr>
      <vt:lpstr>CUSIP History</vt:lpstr>
      <vt:lpstr>CUSIP History</vt:lpstr>
      <vt:lpstr>CUSIP History</vt:lpstr>
    </vt:vector>
  </TitlesOfParts>
  <Company>DTCC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&amp; Retirement Services</dc:title>
  <dc:creator>Kaw, Warrick C.</dc:creator>
  <cp:lastModifiedBy>Newell, Kandee</cp:lastModifiedBy>
  <cp:revision>5</cp:revision>
  <dcterms:created xsi:type="dcterms:W3CDTF">2021-04-12T10:41:40Z</dcterms:created>
  <dcterms:modified xsi:type="dcterms:W3CDTF">2021-05-04T21:53:42Z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0x01010018725D41063879448B34CBEF85B9A8AA</vt:lpwstr>
  </property>
  <property fmtid="{D5CDD505-2E9C-101B-9397-08002B2CF9AE}" pid="3" name="MSIP_Label_ab77315c-b517-4740-877c-0c6cb060fe38_Enabled">
    <vt:lpwstr>True</vt:lpwstr>
  </property>
  <property fmtid="{D5CDD505-2E9C-101B-9397-08002B2CF9AE}" pid="4" name="MSIP_Label_ab77315c-b517-4740-877c-0c6cb060fe38_SiteId">
    <vt:lpwstr>0465519d-7f55-4d47-998b-55e2a86f04a8</vt:lpwstr>
  </property>
  <property fmtid="{D5CDD505-2E9C-101B-9397-08002B2CF9AE}" pid="5" name="MSIP_Label_ab77315c-b517-4740-877c-0c6cb060fe38_Owner">
    <vt:lpwstr>wkaw@dtcc.com</vt:lpwstr>
  </property>
  <property fmtid="{D5CDD505-2E9C-101B-9397-08002B2CF9AE}" pid="6" name="MSIP_Label_ab77315c-b517-4740-877c-0c6cb060fe38_SetDate">
    <vt:lpwstr>2021-04-12T11:07:48.0442186Z</vt:lpwstr>
  </property>
  <property fmtid="{D5CDD505-2E9C-101B-9397-08002B2CF9AE}" pid="7" name="MSIP_Label_ab77315c-b517-4740-877c-0c6cb060fe38_Name">
    <vt:lpwstr>DTCC Internal (Green)</vt:lpwstr>
  </property>
  <property fmtid="{D5CDD505-2E9C-101B-9397-08002B2CF9AE}" pid="8" name="MSIP_Label_ab77315c-b517-4740-877c-0c6cb060fe38_Application">
    <vt:lpwstr>Microsoft Azure Information Protection</vt:lpwstr>
  </property>
  <property fmtid="{D5CDD505-2E9C-101B-9397-08002B2CF9AE}" pid="9" name="MSIP_Label_ab77315c-b517-4740-877c-0c6cb060fe38_ActionId">
    <vt:lpwstr>9d96dc43-5485-4126-b50f-490fb4846e10</vt:lpwstr>
  </property>
  <property fmtid="{D5CDD505-2E9C-101B-9397-08002B2CF9AE}" pid="10" name="MSIP_Label_ab77315c-b517-4740-877c-0c6cb060fe38_Extended_MSFT_Method">
    <vt:lpwstr>Manual</vt:lpwstr>
  </property>
  <property fmtid="{D5CDD505-2E9C-101B-9397-08002B2CF9AE}" pid="11" name="MSIP_Label_024770cc-86a8-4dbd-aec7-670b38aa4b4d_Enabled">
    <vt:lpwstr>True</vt:lpwstr>
  </property>
  <property fmtid="{D5CDD505-2E9C-101B-9397-08002B2CF9AE}" pid="12" name="MSIP_Label_024770cc-86a8-4dbd-aec7-670b38aa4b4d_SiteId">
    <vt:lpwstr>0465519d-7f55-4d47-998b-55e2a86f04a8</vt:lpwstr>
  </property>
  <property fmtid="{D5CDD505-2E9C-101B-9397-08002B2CF9AE}" pid="13" name="MSIP_Label_024770cc-86a8-4dbd-aec7-670b38aa4b4d_Owner">
    <vt:lpwstr>wkaw@dtcc.com</vt:lpwstr>
  </property>
  <property fmtid="{D5CDD505-2E9C-101B-9397-08002B2CF9AE}" pid="14" name="MSIP_Label_024770cc-86a8-4dbd-aec7-670b38aa4b4d_SetDate">
    <vt:lpwstr>2021-04-12T11:07:48.0442186Z</vt:lpwstr>
  </property>
  <property fmtid="{D5CDD505-2E9C-101B-9397-08002B2CF9AE}" pid="15" name="MSIP_Label_024770cc-86a8-4dbd-aec7-670b38aa4b4d_Name">
    <vt:lpwstr>Default Marking</vt:lpwstr>
  </property>
  <property fmtid="{D5CDD505-2E9C-101B-9397-08002B2CF9AE}" pid="16" name="MSIP_Label_024770cc-86a8-4dbd-aec7-670b38aa4b4d_Application">
    <vt:lpwstr>Microsoft Azure Information Protection</vt:lpwstr>
  </property>
  <property fmtid="{D5CDD505-2E9C-101B-9397-08002B2CF9AE}" pid="17" name="MSIP_Label_024770cc-86a8-4dbd-aec7-670b38aa4b4d_ActionId">
    <vt:lpwstr>9d96dc43-5485-4126-b50f-490fb4846e10</vt:lpwstr>
  </property>
  <property fmtid="{D5CDD505-2E9C-101B-9397-08002B2CF9AE}" pid="18" name="MSIP_Label_024770cc-86a8-4dbd-aec7-670b38aa4b4d_Parent">
    <vt:lpwstr>ab77315c-b517-4740-877c-0c6cb060fe38</vt:lpwstr>
  </property>
  <property fmtid="{D5CDD505-2E9C-101B-9397-08002B2CF9AE}" pid="19" name="MSIP_Label_024770cc-86a8-4dbd-aec7-670b38aa4b4d_Extended_MSFT_Method">
    <vt:lpwstr>Manual</vt:lpwstr>
  </property>
  <property fmtid="{D5CDD505-2E9C-101B-9397-08002B2CF9AE}" pid="20" name="Sensitivity">
    <vt:lpwstr>DTCC Internal (Green) Default Marking</vt:lpwstr>
  </property>
</Properties>
</file>